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15"/>
  </p:notesMasterIdLst>
  <p:sldIdLst>
    <p:sldId id="266" r:id="rId5"/>
    <p:sldId id="257" r:id="rId6"/>
    <p:sldId id="274" r:id="rId7"/>
    <p:sldId id="268" r:id="rId8"/>
    <p:sldId id="269" r:id="rId9"/>
    <p:sldId id="270" r:id="rId10"/>
    <p:sldId id="271" r:id="rId11"/>
    <p:sldId id="272" r:id="rId12"/>
    <p:sldId id="273" r:id="rId13"/>
    <p:sldId id="27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147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2079-6997-47B8-B262-4ED5D2EA2D74}" type="datetime1">
              <a:rPr lang="en-US" smtClean="0"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27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246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2763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852684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61888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2/2/2025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39759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2/2/2025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3963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91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061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6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8998-10EA-455D-8FDC-3EBC7E198582}" type="datetime1">
              <a:rPr lang="en-US" smtClean="0"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20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808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2/2/2025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339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2/2/2025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710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2/2/2025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35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8FF3-85EA-48E5-8D8C-1DB156807E49}" type="datetime1">
              <a:rPr lang="en-US" smtClean="0"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0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4F13-1676-4B68-A383-661B657F6E63}" type="datetime1">
              <a:rPr lang="en-US" smtClean="0"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46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CB83234-995D-4149-8E1E-BC120E9070D5}" type="datetime1">
              <a:rPr lang="en-US" smtClean="0"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1685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9813" y="3679944"/>
            <a:ext cx="6557378" cy="2121579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Facebook Live Sellers in Thailand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83257" y="6145387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By:- </a:t>
            </a:r>
            <a:r>
              <a:rPr lang="en-US" sz="1800" dirty="0">
                <a:solidFill>
                  <a:srgbClr val="0070C0"/>
                </a:solidFill>
              </a:rPr>
              <a:t>Siddhikesh Gavit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A70CD-ACB5-EC50-8492-BAF475EA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8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THANK YOU…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57CB8-1F65-FBAC-B332-743A043B2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r"/>
            <a:r>
              <a:rPr lang="en-IN" b="1" i="1" dirty="0"/>
              <a:t>@Finlatics…</a:t>
            </a:r>
          </a:p>
        </p:txBody>
      </p:sp>
    </p:spTree>
    <p:extLst>
      <p:ext uri="{BB962C8B-B14F-4D97-AF65-F5344CB8AC3E}">
        <p14:creationId xmlns:p14="http://schemas.microsoft.com/office/powerpoint/2010/main" val="2196496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DATASET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29F652C-FE37-A4D6-43DE-AA467B8390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71599" y="1794184"/>
            <a:ext cx="9278471" cy="4565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Number of Instances: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7050 rows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Number of Attributes: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14 (after removing redundant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columns,Total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=16)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Attribute Information:</a:t>
            </a:r>
            <a:endParaRPr lang="en-IN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- </a:t>
            </a:r>
            <a:r>
              <a:rPr lang="en-US" sz="14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status_id</a:t>
            </a:r>
            <a:r>
              <a:rPr lang="en-US" sz="14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: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Unique identifier for each status post.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- </a:t>
            </a:r>
            <a:r>
              <a:rPr lang="en-US" sz="14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status_published</a:t>
            </a:r>
            <a:r>
              <a:rPr lang="en-US" sz="14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: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Date and time when the status post was published.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- </a:t>
            </a:r>
            <a:r>
              <a:rPr lang="en-US" sz="14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status_type</a:t>
            </a:r>
            <a:r>
              <a:rPr lang="en-US" sz="14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: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Nature of the status post (e.g., video, photo, status, link).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- </a:t>
            </a:r>
            <a:r>
              <a:rPr lang="en-US" sz="14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num_reactions</a:t>
            </a: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: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Number of reactions (e.g., likes, loves, wow,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haha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sad, angry) received on the status post.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- </a:t>
            </a:r>
            <a:r>
              <a:rPr lang="en-US" sz="14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num_comments</a:t>
            </a:r>
            <a:r>
              <a:rPr lang="en-US" sz="14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: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Number of comments received on the status post.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- </a:t>
            </a:r>
            <a:r>
              <a:rPr lang="en-US" sz="14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num_shares</a:t>
            </a:r>
            <a:r>
              <a:rPr lang="en-US" sz="14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: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Number of shares received on the status post.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- Additional numerical and categorical attributes related to engagement metrics and status post features.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2270B4-B03A-730B-70B3-BD67295D7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45312-5114-8F2A-D88E-8B80D68B5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Libraries used…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7BF053-2A17-2A0D-6563-1C6265124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Pandas</a:t>
            </a:r>
          </a:p>
          <a:p>
            <a:r>
              <a:rPr lang="en-IN" dirty="0" err="1"/>
              <a:t>Numpy</a:t>
            </a:r>
            <a:endParaRPr lang="en-IN" dirty="0"/>
          </a:p>
          <a:p>
            <a:r>
              <a:rPr lang="en-IN" dirty="0"/>
              <a:t>Matplotlib</a:t>
            </a:r>
          </a:p>
          <a:p>
            <a:r>
              <a:rPr lang="en-IN" dirty="0" err="1"/>
              <a:t>Sklearn</a:t>
            </a:r>
            <a:r>
              <a:rPr lang="en-IN" dirty="0"/>
              <a:t> with various different methods and modules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A3321C-FA48-97D7-EA2B-AAA35769F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191" y="3818964"/>
            <a:ext cx="6700077" cy="277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16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04F2-2A01-CD83-57BE-A4CF19C3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2000" b="1" dirty="0"/>
              <a:t>Q1</a:t>
            </a:r>
            <a:r>
              <a:rPr lang="en-IN" b="1" dirty="0"/>
              <a:t>.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How does the time of upload (`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status_published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`)  affects the `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num_reaction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`?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CE406-067E-6A11-9C6B-A88A5F1E1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IN" b="1" i="1" dirty="0"/>
              <a:t>Approach:-</a:t>
            </a:r>
          </a:p>
          <a:p>
            <a:pPr lvl="2"/>
            <a:r>
              <a:rPr lang="en-IN" dirty="0"/>
              <a:t>Convert </a:t>
            </a:r>
            <a:r>
              <a:rPr lang="en-IN" dirty="0" err="1"/>
              <a:t>status_published</a:t>
            </a:r>
            <a:r>
              <a:rPr lang="en-IN" dirty="0"/>
              <a:t> into hrs for analysis</a:t>
            </a:r>
          </a:p>
          <a:p>
            <a:pPr lvl="2"/>
            <a:r>
              <a:rPr lang="en-IN" dirty="0"/>
              <a:t>Plot trends in </a:t>
            </a:r>
            <a:r>
              <a:rPr lang="en-IN" dirty="0" err="1"/>
              <a:t>num_reactions</a:t>
            </a:r>
            <a:r>
              <a:rPr lang="en-IN" dirty="0"/>
              <a:t> against </a:t>
            </a:r>
            <a:r>
              <a:rPr lang="en-IN" dirty="0" err="1"/>
              <a:t>status_published</a:t>
            </a:r>
            <a:r>
              <a:rPr lang="en-IN" dirty="0"/>
              <a:t> </a:t>
            </a:r>
          </a:p>
          <a:p>
            <a:pPr lvl="1"/>
            <a:r>
              <a:rPr lang="en-IN" b="1" i="1" dirty="0"/>
              <a:t>Insights:-</a:t>
            </a:r>
          </a:p>
          <a:p>
            <a:pPr lvl="2"/>
            <a:r>
              <a:rPr lang="en-IN" dirty="0" err="1"/>
              <a:t>Analyze</a:t>
            </a:r>
            <a:r>
              <a:rPr lang="en-IN" dirty="0"/>
              <a:t>  whether posts published at certain times or on</a:t>
            </a:r>
          </a:p>
          <a:p>
            <a:pPr marL="810000" lvl="2" indent="0">
              <a:buNone/>
            </a:pPr>
            <a:r>
              <a:rPr lang="en-IN" dirty="0"/>
              <a:t>	   specific days/weekends get more reactions</a:t>
            </a:r>
          </a:p>
          <a:p>
            <a:pPr lvl="2"/>
            <a:r>
              <a:rPr lang="en-IN" dirty="0"/>
              <a:t>Identify peak times for management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DE2041-2582-CA78-B6CB-00C267670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613" y="1580050"/>
            <a:ext cx="4793565" cy="36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39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3BCD-2307-6633-EBFA-CEDD48F50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Q2.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Is there a correlation between the number of reactions (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num_reactions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) and other engagement metrics such as comments (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num_comments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) and shares (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num_shares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)? If so, what is the strength and direction of this correlation?</a:t>
            </a:r>
            <a:b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3FEE8-BA49-0923-1F88-C200C05719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IN" b="1" i="1" dirty="0"/>
              <a:t>Approach:-</a:t>
            </a:r>
          </a:p>
          <a:p>
            <a:pPr marL="699750" lvl="1" indent="-285750">
              <a:buFont typeface="Wingdings" panose="05000000000000000000" pitchFamily="2" charset="2"/>
              <a:buChar char="q"/>
            </a:pPr>
            <a:r>
              <a:rPr lang="en-IN" sz="1400" dirty="0" err="1">
                <a:sym typeface="Wingdings" panose="05000000000000000000" pitchFamily="2" charset="2"/>
              </a:rPr>
              <a:t>Caluculate</a:t>
            </a:r>
            <a:r>
              <a:rPr lang="en-IN" sz="1400" dirty="0">
                <a:sym typeface="Wingdings" panose="05000000000000000000" pitchFamily="2" charset="2"/>
              </a:rPr>
              <a:t> the correlation matrix between </a:t>
            </a:r>
            <a:r>
              <a:rPr lang="en-IN" sz="1400" dirty="0" err="1">
                <a:sym typeface="Wingdings" panose="05000000000000000000" pitchFamily="2" charset="2"/>
              </a:rPr>
              <a:t>num_reaction,num_comments</a:t>
            </a:r>
            <a:r>
              <a:rPr lang="en-IN" sz="1400" dirty="0">
                <a:sym typeface="Wingdings" panose="05000000000000000000" pitchFamily="2" charset="2"/>
              </a:rPr>
              <a:t> and </a:t>
            </a:r>
            <a:r>
              <a:rPr lang="en-IN" sz="1400" dirty="0" err="1">
                <a:sym typeface="Wingdings" panose="05000000000000000000" pitchFamily="2" charset="2"/>
              </a:rPr>
              <a:t>num_shares</a:t>
            </a:r>
            <a:endParaRPr lang="en-IN" sz="1400" dirty="0">
              <a:sym typeface="Wingdings" panose="05000000000000000000" pitchFamily="2" charset="2"/>
            </a:endParaRPr>
          </a:p>
          <a:p>
            <a:pPr marL="699750" lvl="1" indent="-285750">
              <a:buFont typeface="Wingdings" panose="05000000000000000000" pitchFamily="2" charset="2"/>
              <a:buChar char="q"/>
            </a:pPr>
            <a:r>
              <a:rPr lang="en-IN" sz="1400" dirty="0">
                <a:sym typeface="Wingdings" panose="05000000000000000000" pitchFamily="2" charset="2"/>
              </a:rPr>
              <a:t>Refer to comments in SS</a:t>
            </a:r>
          </a:p>
          <a:p>
            <a:pPr marL="36900" indent="0">
              <a:buNone/>
            </a:pPr>
            <a:r>
              <a:rPr lang="en-IN" b="1" i="1" dirty="0">
                <a:sym typeface="Wingdings" panose="05000000000000000000" pitchFamily="2" charset="2"/>
              </a:rPr>
              <a:t>Insights:-</a:t>
            </a:r>
          </a:p>
          <a:p>
            <a:pPr marL="414000" lvl="1" indent="0">
              <a:buNone/>
            </a:pPr>
            <a:r>
              <a:rPr lang="en-IN" sz="1400" dirty="0">
                <a:sym typeface="Wingdings" panose="05000000000000000000" pitchFamily="2" charset="2"/>
              </a:rPr>
              <a:t> Explain the strength and direction of correlations </a:t>
            </a:r>
            <a:endParaRPr lang="en-IN" sz="14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F5870B-8C83-D8DC-9605-D33AA4821D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07383" y="4342270"/>
            <a:ext cx="9566585" cy="2040601"/>
          </a:xfrm>
        </p:spPr>
      </p:pic>
    </p:spTree>
    <p:extLst>
      <p:ext uri="{BB962C8B-B14F-4D97-AF65-F5344CB8AC3E}">
        <p14:creationId xmlns:p14="http://schemas.microsoft.com/office/powerpoint/2010/main" val="188853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DAFBB-5517-CDA8-3B7A-04D54E072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351AB-84E4-866E-0AAE-BB67D3FBB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Q3.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Use the columns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status_type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num_reactions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num_comments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num_shares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num_likes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num_loves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num_wows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num_hahas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num_sads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and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num_angrys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to train a K-Means clustering model on the Facebook Live Sellers dataset.</a:t>
            </a:r>
            <a:b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0B226-7AF6-62D6-6E44-44889797C9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487005" cy="4058750"/>
          </a:xfrm>
        </p:spPr>
        <p:txBody>
          <a:bodyPr/>
          <a:lstStyle/>
          <a:p>
            <a:pPr marL="36900" indent="0">
              <a:buNone/>
            </a:pPr>
            <a:r>
              <a:rPr lang="en-IN" b="1" i="1" dirty="0"/>
              <a:t>Approach:-</a:t>
            </a:r>
          </a:p>
          <a:p>
            <a:pPr marL="699750" lvl="1" indent="-285750">
              <a:buFont typeface="Wingdings" panose="05000000000000000000" pitchFamily="2" charset="2"/>
              <a:buChar char="q"/>
            </a:pPr>
            <a:r>
              <a:rPr lang="en-IN" sz="1400" dirty="0">
                <a:sym typeface="Wingdings" panose="05000000000000000000" pitchFamily="2" charset="2"/>
              </a:rPr>
              <a:t>Features used for clustering: </a:t>
            </a:r>
            <a:r>
              <a:rPr lang="en-IN" sz="1400" dirty="0" err="1">
                <a:sym typeface="Wingdings" panose="05000000000000000000" pitchFamily="2" charset="2"/>
              </a:rPr>
              <a:t>status_type,num_reactions,num_comments,num_shares</a:t>
            </a:r>
            <a:r>
              <a:rPr lang="en-IN" sz="1400" dirty="0">
                <a:sym typeface="Wingdings" panose="05000000000000000000" pitchFamily="2" charset="2"/>
              </a:rPr>
              <a:t> and emotional reactions.</a:t>
            </a:r>
          </a:p>
          <a:p>
            <a:pPr marL="699750" lvl="1" indent="-285750">
              <a:buFont typeface="Wingdings" panose="05000000000000000000" pitchFamily="2" charset="2"/>
              <a:buChar char="q"/>
            </a:pPr>
            <a:r>
              <a:rPr lang="en-IN" sz="1400" dirty="0">
                <a:sym typeface="Wingdings" panose="05000000000000000000" pitchFamily="2" charset="2"/>
              </a:rPr>
              <a:t>Train a K-Means model on these features.</a:t>
            </a:r>
          </a:p>
          <a:p>
            <a:pPr marL="36900" indent="0">
              <a:buNone/>
            </a:pPr>
            <a:r>
              <a:rPr lang="en-IN" b="1" i="1" dirty="0">
                <a:sym typeface="Wingdings" panose="05000000000000000000" pitchFamily="2" charset="2"/>
              </a:rPr>
              <a:t>Insights:-</a:t>
            </a:r>
          </a:p>
          <a:p>
            <a:pPr marL="414000" lvl="1" indent="0">
              <a:buNone/>
            </a:pPr>
            <a:r>
              <a:rPr lang="en-IN" sz="1400" dirty="0">
                <a:sym typeface="Wingdings" panose="05000000000000000000" pitchFamily="2" charset="2"/>
              </a:rPr>
              <a:t> Explain the clustering process and how posts are grouped based on engagement metric.</a:t>
            </a:r>
            <a:endParaRPr lang="en-IN" sz="14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7F621E-8115-A94A-90C5-B49F4F0182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71774" y="4573735"/>
            <a:ext cx="9261755" cy="1721486"/>
          </a:xfrm>
        </p:spPr>
      </p:pic>
    </p:spTree>
    <p:extLst>
      <p:ext uri="{BB962C8B-B14F-4D97-AF65-F5344CB8AC3E}">
        <p14:creationId xmlns:p14="http://schemas.microsoft.com/office/powerpoint/2010/main" val="2758800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010DF-8881-B854-7A0F-C025E408C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67EB-743F-4735-45F3-B4D6442B0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Q4.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Use the elbow method to find the optimum number of clusters.</a:t>
            </a:r>
            <a:b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823D7-7376-5776-8B49-00B634795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487005" cy="4058750"/>
          </a:xfrm>
        </p:spPr>
        <p:txBody>
          <a:bodyPr/>
          <a:lstStyle/>
          <a:p>
            <a:pPr marL="36900" indent="0">
              <a:buNone/>
            </a:pPr>
            <a:r>
              <a:rPr lang="en-IN" b="1" i="1" dirty="0"/>
              <a:t>Approach:-</a:t>
            </a:r>
          </a:p>
          <a:p>
            <a:pPr marL="699750" lvl="1" indent="-285750">
              <a:buFont typeface="Wingdings" panose="05000000000000000000" pitchFamily="2" charset="2"/>
              <a:buChar char="q"/>
            </a:pPr>
            <a:r>
              <a:rPr lang="en-IN" sz="1400" dirty="0">
                <a:sym typeface="Wingdings" panose="05000000000000000000" pitchFamily="2" charset="2"/>
              </a:rPr>
              <a:t>Identify “elbow point “ using Elbow Method</a:t>
            </a:r>
          </a:p>
          <a:p>
            <a:pPr marL="36900" indent="0">
              <a:buNone/>
            </a:pPr>
            <a:r>
              <a:rPr lang="en-IN" b="1" i="1" dirty="0">
                <a:sym typeface="Wingdings" panose="05000000000000000000" pitchFamily="2" charset="2"/>
              </a:rPr>
              <a:t>Insights:-</a:t>
            </a:r>
          </a:p>
          <a:p>
            <a:pPr marL="414000" lvl="1" indent="0">
              <a:buNone/>
            </a:pPr>
            <a:r>
              <a:rPr lang="en-IN" sz="1400" dirty="0">
                <a:sym typeface="Wingdings" panose="05000000000000000000" pitchFamily="2" charset="2"/>
              </a:rPr>
              <a:t> Show the plot and learned to identify how to know optimal no. of clusters required .</a:t>
            </a:r>
            <a:endParaRPr lang="en-IN" sz="1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D3020C8-CA37-3E49-B86B-D9AF7A0A46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9035" y="1732449"/>
            <a:ext cx="4715435" cy="4715435"/>
          </a:xfrm>
        </p:spPr>
      </p:pic>
    </p:spTree>
    <p:extLst>
      <p:ext uri="{BB962C8B-B14F-4D97-AF65-F5344CB8AC3E}">
        <p14:creationId xmlns:p14="http://schemas.microsoft.com/office/powerpoint/2010/main" val="150166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B947C-6ACD-ADBD-8CC4-E0E84FFAA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1EEFB-1C64-A13C-9CCA-9D7182D27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Q5.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What is the count of different types of posts in the dataset?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b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3742C-7EF5-F113-4AC4-2EB546E57A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487005" cy="4058750"/>
          </a:xfrm>
        </p:spPr>
        <p:txBody>
          <a:bodyPr/>
          <a:lstStyle/>
          <a:p>
            <a:pPr marL="36900" indent="0">
              <a:buNone/>
            </a:pPr>
            <a:r>
              <a:rPr lang="en-IN" b="1" i="1" dirty="0"/>
              <a:t>Approach:-</a:t>
            </a:r>
          </a:p>
          <a:p>
            <a:pPr marL="699750" lvl="1" indent="-285750">
              <a:buFont typeface="Wingdings" panose="05000000000000000000" pitchFamily="2" charset="2"/>
              <a:buChar char="q"/>
            </a:pPr>
            <a:r>
              <a:rPr lang="en-IN" sz="1400" dirty="0" err="1">
                <a:sym typeface="Wingdings" panose="05000000000000000000" pitchFamily="2" charset="2"/>
              </a:rPr>
              <a:t>Analyze</a:t>
            </a:r>
            <a:r>
              <a:rPr lang="en-IN" sz="1400" dirty="0">
                <a:sym typeface="Wingdings" panose="05000000000000000000" pitchFamily="2" charset="2"/>
              </a:rPr>
              <a:t> and show distinct </a:t>
            </a:r>
            <a:r>
              <a:rPr lang="en-IN" sz="1400" dirty="0" err="1">
                <a:sym typeface="Wingdings" panose="05000000000000000000" pitchFamily="2" charset="2"/>
              </a:rPr>
              <a:t>status_type</a:t>
            </a:r>
            <a:r>
              <a:rPr lang="en-IN" sz="1400" dirty="0">
                <a:sym typeface="Wingdings" panose="05000000000000000000" pitchFamily="2" charset="2"/>
              </a:rPr>
              <a:t> column</a:t>
            </a:r>
          </a:p>
          <a:p>
            <a:pPr marL="36900" indent="0">
              <a:buNone/>
            </a:pPr>
            <a:r>
              <a:rPr lang="en-IN" b="1" i="1" dirty="0">
                <a:sym typeface="Wingdings" panose="05000000000000000000" pitchFamily="2" charset="2"/>
              </a:rPr>
              <a:t>Insights:-</a:t>
            </a:r>
          </a:p>
          <a:p>
            <a:pPr marL="414000" lvl="1" indent="0">
              <a:buNone/>
            </a:pPr>
            <a:r>
              <a:rPr lang="en-IN" sz="1400" dirty="0">
                <a:sym typeface="Wingdings" panose="05000000000000000000" pitchFamily="2" charset="2"/>
              </a:rPr>
              <a:t> Display the distribution of post types in tabular form</a:t>
            </a:r>
            <a:endParaRPr lang="en-IN" sz="14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F78650-324C-5616-B83C-7C169C37EE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9732" y="1669265"/>
            <a:ext cx="4848902" cy="2553056"/>
          </a:xfrm>
        </p:spPr>
      </p:pic>
    </p:spTree>
    <p:extLst>
      <p:ext uri="{BB962C8B-B14F-4D97-AF65-F5344CB8AC3E}">
        <p14:creationId xmlns:p14="http://schemas.microsoft.com/office/powerpoint/2010/main" val="775183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0F7B1-A601-6478-9558-27B92BCB5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03D0-DFE0-4D0E-EC8B-A2C37C58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Q6.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What is the average value of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num_reaction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num_comments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num_shares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for each post type?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b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D3A2B-4C50-2728-C55B-0A2EAFF50F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487005" cy="4058750"/>
          </a:xfrm>
        </p:spPr>
        <p:txBody>
          <a:bodyPr/>
          <a:lstStyle/>
          <a:p>
            <a:pPr marL="36900" indent="0">
              <a:buNone/>
            </a:pPr>
            <a:r>
              <a:rPr lang="en-IN" b="1" i="1" dirty="0"/>
              <a:t>Approach:-</a:t>
            </a:r>
          </a:p>
          <a:p>
            <a:pPr marL="699750" lvl="1" indent="-285750">
              <a:buFont typeface="Wingdings" panose="05000000000000000000" pitchFamily="2" charset="2"/>
              <a:buChar char="q"/>
            </a:pPr>
            <a:r>
              <a:rPr lang="en-IN" sz="1400" dirty="0">
                <a:sym typeface="Wingdings" panose="05000000000000000000" pitchFamily="2" charset="2"/>
              </a:rPr>
              <a:t>Calculate </a:t>
            </a:r>
            <a:r>
              <a:rPr lang="en-IN" sz="1400" dirty="0" err="1">
                <a:sym typeface="Wingdings" panose="05000000000000000000" pitchFamily="2" charset="2"/>
              </a:rPr>
              <a:t>avg</a:t>
            </a:r>
            <a:r>
              <a:rPr lang="en-IN" sz="1400" dirty="0">
                <a:sym typeface="Wingdings" panose="05000000000000000000" pitchFamily="2" charset="2"/>
              </a:rPr>
              <a:t> of </a:t>
            </a:r>
            <a:r>
              <a:rPr lang="en-IN" sz="1400" dirty="0" err="1">
                <a:sym typeface="Wingdings" panose="05000000000000000000" pitchFamily="2" charset="2"/>
              </a:rPr>
              <a:t>num_reactions,num_comments</a:t>
            </a:r>
            <a:r>
              <a:rPr lang="en-IN" sz="1400" dirty="0">
                <a:sym typeface="Wingdings" panose="05000000000000000000" pitchFamily="2" charset="2"/>
              </a:rPr>
              <a:t>, </a:t>
            </a:r>
            <a:r>
              <a:rPr lang="en-IN" sz="1400" dirty="0" err="1">
                <a:sym typeface="Wingdings" panose="05000000000000000000" pitchFamily="2" charset="2"/>
              </a:rPr>
              <a:t>num_shares</a:t>
            </a:r>
            <a:r>
              <a:rPr lang="en-IN" sz="1400" dirty="0">
                <a:sym typeface="Wingdings" panose="05000000000000000000" pitchFamily="2" charset="2"/>
              </a:rPr>
              <a:t> for each </a:t>
            </a:r>
            <a:r>
              <a:rPr lang="en-IN" sz="1400" dirty="0" err="1">
                <a:sym typeface="Wingdings" panose="05000000000000000000" pitchFamily="2" charset="2"/>
              </a:rPr>
              <a:t>status_type</a:t>
            </a:r>
            <a:endParaRPr lang="en-IN" sz="1400" dirty="0">
              <a:sym typeface="Wingdings" panose="05000000000000000000" pitchFamily="2" charset="2"/>
            </a:endParaRPr>
          </a:p>
          <a:p>
            <a:pPr marL="699750" lvl="1" indent="-285750">
              <a:buFont typeface="Wingdings" panose="05000000000000000000" pitchFamily="2" charset="2"/>
              <a:buChar char="q"/>
            </a:pPr>
            <a:endParaRPr lang="en-IN" sz="1400" dirty="0">
              <a:sym typeface="Wingdings" panose="05000000000000000000" pitchFamily="2" charset="2"/>
            </a:endParaRPr>
          </a:p>
          <a:p>
            <a:pPr marL="36900" indent="0">
              <a:buNone/>
            </a:pPr>
            <a:r>
              <a:rPr lang="en-IN" b="1" i="1" dirty="0">
                <a:sym typeface="Wingdings" panose="05000000000000000000" pitchFamily="2" charset="2"/>
              </a:rPr>
              <a:t>Insights:-</a:t>
            </a:r>
          </a:p>
          <a:p>
            <a:pPr marL="414000" lvl="1" indent="0">
              <a:buNone/>
            </a:pPr>
            <a:r>
              <a:rPr lang="en-IN" sz="1400" dirty="0">
                <a:sym typeface="Wingdings" panose="05000000000000000000" pitchFamily="2" charset="2"/>
              </a:rPr>
              <a:t> Identify which post types generate more </a:t>
            </a:r>
            <a:r>
              <a:rPr lang="en-IN" sz="1400" dirty="0" err="1">
                <a:sym typeface="Wingdings" panose="05000000000000000000" pitchFamily="2" charset="2"/>
              </a:rPr>
              <a:t>reactions,comments</a:t>
            </a:r>
            <a:r>
              <a:rPr lang="en-IN" sz="1400" dirty="0">
                <a:sym typeface="Wingdings" panose="05000000000000000000" pitchFamily="2" charset="2"/>
              </a:rPr>
              <a:t> and shares</a:t>
            </a:r>
            <a:endParaRPr lang="en-IN" sz="1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BFF595-B855-41E1-4A90-83DFE4C5EE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34409" y="4347882"/>
            <a:ext cx="7122165" cy="2081275"/>
          </a:xfrm>
        </p:spPr>
      </p:pic>
    </p:spTree>
    <p:extLst>
      <p:ext uri="{BB962C8B-B14F-4D97-AF65-F5344CB8AC3E}">
        <p14:creationId xmlns:p14="http://schemas.microsoft.com/office/powerpoint/2010/main" val="25229675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7E5416D-7D35-4A40-97F8-076CDD12843C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118</TotalTime>
  <Words>591</Words>
  <Application>Microsoft Office PowerPoint</Application>
  <PresentationFormat>Widescreen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Berlin Sans FB Demi</vt:lpstr>
      <vt:lpstr>Calibri</vt:lpstr>
      <vt:lpstr>Calisto MT</vt:lpstr>
      <vt:lpstr>Wingdings</vt:lpstr>
      <vt:lpstr>Wingdings 2</vt:lpstr>
      <vt:lpstr>Slate</vt:lpstr>
      <vt:lpstr>Facebook Live Sellers in Thailand Dataset</vt:lpstr>
      <vt:lpstr>Overview of DATASET</vt:lpstr>
      <vt:lpstr>Libraries used…</vt:lpstr>
      <vt:lpstr>Q1. How does the time of upload (`status_published`)  affects the `num_reaction`? </vt:lpstr>
      <vt:lpstr>Q2. Is there a correlation between the number of reactions (num_reactions) and other engagement metrics such as comments (num_comments) and shares (num_shares)? If so, what is the strength and direction of this correlation? </vt:lpstr>
      <vt:lpstr>Q3. Use the columns status_type, num_reactions, num_comments, num_shares, num_likes, num_loves, num_wows, num_hahas, num_sads, and num_angrys to train a K-Means clustering model on the Facebook Live Sellers dataset. </vt:lpstr>
      <vt:lpstr>Q4. Use the elbow method to find the optimum number of clusters. </vt:lpstr>
      <vt:lpstr>Q5. What is the count of different types of posts in the dataset?  </vt:lpstr>
      <vt:lpstr>Q6. What is the average value of num_reaction, num_comments, num_shares for each post type?   </vt:lpstr>
      <vt:lpstr>THANK YOU…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Siddhikesh Gavit</dc:creator>
  <cp:lastModifiedBy>Siddhikesh Gavit</cp:lastModifiedBy>
  <cp:revision>2</cp:revision>
  <dcterms:created xsi:type="dcterms:W3CDTF">2025-02-02T08:56:45Z</dcterms:created>
  <dcterms:modified xsi:type="dcterms:W3CDTF">2025-02-02T17:04:53Z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